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Quicksand"/>
      <p:regular r:id="rId35"/>
      <p:bold r:id="rId36"/>
    </p:embeddedFont>
    <p:embeddedFont>
      <p:font typeface="Quicksand Medium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F074F0-BE9F-44C4-9A7D-FF6DE3F075F4}">
  <a:tblStyle styleId="{75F074F0-BE9F-44C4-9A7D-FF6DE3F075F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Quicksand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QuicksandMedium-regular.fntdata"/><Relationship Id="rId14" Type="http://schemas.openxmlformats.org/officeDocument/2006/relationships/slide" Target="slides/slide9.xml"/><Relationship Id="rId36" Type="http://schemas.openxmlformats.org/officeDocument/2006/relationships/font" Target="fonts/Quicksan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Quicksand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cce.io/tcc" TargetMode="External"/><Relationship Id="rId3" Type="http://schemas.openxmlformats.org/officeDocument/2006/relationships/hyperlink" Target="http://ncce.io/ogl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erver-computer-mainframe-146615/" TargetMode="External"/><Relationship Id="rId3" Type="http://schemas.openxmlformats.org/officeDocument/2006/relationships/hyperlink" Target="https://pixabay.com/vectors/laptop-pc-computer-technology-2243898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erver-computer-mainframe-146615/" TargetMode="External"/><Relationship Id="rId3" Type="http://schemas.openxmlformats.org/officeDocument/2006/relationships/hyperlink" Target="https://pixabay.com/vectors/laptop-pc-computer-technology-2243898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erver-computer-mainframe-146615/" TargetMode="External"/><Relationship Id="rId3" Type="http://schemas.openxmlformats.org/officeDocument/2006/relationships/hyperlink" Target="https://pixabay.com/vectors/laptop-pc-computer-technology-2243898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erver-computer-mainframe-146615/" TargetMode="External"/><Relationship Id="rId3" Type="http://schemas.openxmlformats.org/officeDocument/2006/relationships/hyperlink" Target="https://pixabay.com/vectors/laptop-pc-computer-technology-2243898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erver-computer-mainframe-146615/" TargetMode="External"/><Relationship Id="rId3" Type="http://schemas.openxmlformats.org/officeDocument/2006/relationships/hyperlink" Target="https://pixabay.com/vectors/laptop-pc-computer-technology-2243898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office-business-men-businessmen-1209640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a-woman-playing-video-game-7915492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erver-computer-mainframe-146615/" TargetMode="External"/><Relationship Id="rId3" Type="http://schemas.openxmlformats.org/officeDocument/2006/relationships/hyperlink" Target="https://pixabay.com/vectors/laptop-pc-computer-technology-2243898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watch-wristwatch-time-clock-2649380/" TargetMode="External"/><Relationship Id="rId3" Type="http://schemas.openxmlformats.org/officeDocument/2006/relationships/hyperlink" Target="https://pixabay.com/vectors/laptop-notebook-computer-black-158648/" TargetMode="External"/><Relationship Id="rId4" Type="http://schemas.openxmlformats.org/officeDocument/2006/relationships/hyperlink" Target="https://pixabay.com/vectors/iphone-cellphone-smartphone-mobile-37856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lipartmax.com/middle/m2i8H7b1K9A0i8H7_open-thin-client-icon/" TargetMode="External"/><Relationship Id="rId3" Type="http://schemas.openxmlformats.org/officeDocument/2006/relationships/hyperlink" Target="https://www.clipartmax.com/middle/m2i8Z5K9K9H7H7b1_possible-printer-issue-fix-printer-icon/" TargetMode="External"/><Relationship Id="rId4" Type="http://schemas.openxmlformats.org/officeDocument/2006/relationships/hyperlink" Target="https://www.clipartmax.com/download/m2H7K9d3K9Z5A0m2_switch-with-border-network-switch-clipart/" TargetMode="External"/><Relationship Id="rId5" Type="http://schemas.openxmlformats.org/officeDocument/2006/relationships/hyperlink" Target="https://www.clipartmax.com/download/m2i8i8b1b1A0d3G6_server-server-png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illustrations/house-plank-garage-auto-keller-2006023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united-kingdom-map-great-britain-36481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transmission-tower-radio-tower-tower-61748/" TargetMode="External"/><Relationship Id="rId3" Type="http://schemas.openxmlformats.org/officeDocument/2006/relationships/hyperlink" Target="https://pixabay.com/photos/wireless-home-router-adsl-modem-1861612/" TargetMode="External"/><Relationship Id="rId4" Type="http://schemas.openxmlformats.org/officeDocument/2006/relationships/hyperlink" Target="https://pixy.org/77358/" TargetMode="External"/><Relationship Id="rId5" Type="http://schemas.openxmlformats.org/officeDocument/2006/relationships/hyperlink" Target="https://pixabay.com/photos/language-lab-college-university-181083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macbook-laptop-google-display-459196/" TargetMode="External"/><Relationship Id="rId3" Type="http://schemas.openxmlformats.org/officeDocument/2006/relationships/hyperlink" Target="https://pixabay.com/photos/security-camera-camera-security-834173/" TargetMode="External"/><Relationship Id="rId4" Type="http://schemas.openxmlformats.org/officeDocument/2006/relationships/hyperlink" Target="https://pixabay.com/photos/handsfree-earphone-vote-microphone-1267605/" TargetMode="External"/><Relationship Id="rId5" Type="http://schemas.openxmlformats.org/officeDocument/2006/relationships/hyperlink" Target="https://www.pngwing.com/en/free-png-vexqd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erver-computer-mainframe-146615/" TargetMode="External"/><Relationship Id="rId3" Type="http://schemas.openxmlformats.org/officeDocument/2006/relationships/hyperlink" Target="https://pixabay.com/vectors/laptop-pc-computer-technology-2243898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erver-computer-mainframe-146615/" TargetMode="External"/><Relationship Id="rId3" Type="http://schemas.openxmlformats.org/officeDocument/2006/relationships/hyperlink" Target="https://pixabay.com/vectors/laptop-pc-computer-technology-2243898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erver-computer-mainframe-146615/" TargetMode="External"/><Relationship Id="rId3" Type="http://schemas.openxmlformats.org/officeDocument/2006/relationships/hyperlink" Target="https://pixabay.com/vectors/laptop-pc-computer-technology-2243898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erver-computer-mainframe-146615/" TargetMode="External"/><Relationship Id="rId3" Type="http://schemas.openxmlformats.org/officeDocument/2006/relationships/hyperlink" Target="https://pixabay.com/vectors/laptop-pc-computer-technology-2243898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Last updated 30-11-2021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Resources are updated regularly — the latest version is available at: 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ncce.io/tcc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This resource is licensed under the Open Government Licence, version 3. For more information on this licence, see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ncce.io/ogl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https://pixabay.com/vectors/server-computer-mainframe-146615/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A5"/>
              </a:buClr>
              <a:buSzPts val="1100"/>
              <a:buFont typeface="Arial"/>
              <a:buNone/>
            </a:pPr>
            <a:r>
              <a:rPr lang="en-GB">
                <a:solidFill>
                  <a:srgbClr val="5B5BA5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rgbClr val="5B5BA5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https://pixabay.com/vectors/server-computer-mainframe-146615/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A5"/>
              </a:buClr>
              <a:buSzPts val="1100"/>
              <a:buFont typeface="Arial"/>
              <a:buNone/>
            </a:pPr>
            <a:r>
              <a:rPr lang="en-GB">
                <a:solidFill>
                  <a:srgbClr val="5B5BA5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rgbClr val="5B5BA5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https://pixabay.com/vectors/server-computer-mainframe-146615/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A5"/>
              </a:buClr>
              <a:buSzPts val="1100"/>
              <a:buFont typeface="Arial"/>
              <a:buNone/>
            </a:pPr>
            <a:r>
              <a:rPr lang="en-GB">
                <a:solidFill>
                  <a:srgbClr val="5B5BA5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rgbClr val="5B5BA5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https://pixabay.com/vectors/server-computer-mainframe-146615/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A5"/>
              </a:buClr>
              <a:buSzPts val="1100"/>
              <a:buFont typeface="Arial"/>
              <a:buNone/>
            </a:pPr>
            <a:r>
              <a:rPr lang="en-GB">
                <a:solidFill>
                  <a:srgbClr val="5B5BA5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rgbClr val="5B5BA5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https://pixabay.com/vectors/server-computer-mainframe-146615/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A5"/>
              </a:buClr>
              <a:buSzPts val="1100"/>
              <a:buFont typeface="Arial"/>
              <a:buNone/>
            </a:pPr>
            <a:r>
              <a:rPr lang="en-GB">
                <a:solidFill>
                  <a:srgbClr val="5B5BA5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rgbClr val="5B5BA5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https://pixabay.com/photos/office-business-men-businessmen-1209640/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https://www.pexels.com/photo/a-woman-playing-video-game-7915492/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 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 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https://pixabay.com/vectors/server-computer-mainframe-146615/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A5"/>
              </a:buClr>
              <a:buSzPts val="1100"/>
              <a:buFont typeface="Arial"/>
              <a:buNone/>
            </a:pPr>
            <a:r>
              <a:rPr lang="en-GB">
                <a:solidFill>
                  <a:srgbClr val="5B5BA5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rgbClr val="5B5BA5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Smartwatch 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https://pixabay.com/vectors/watch-wristwatch-time-clock-2649380/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Laptop image: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https://pixabay.com/vectors/laptop-notebook-computer-black-158648/</a:t>
            </a: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Smartphone image: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https://pixabay.com/vectors/iphone-cellphone-smartphone-mobile-37856/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https://www.clipartmax.com/middle/m2i8H7b1K9A0i8H7_open-thin-client-icon/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https://www.clipartmax.com/middle/m2i8Z5K9K9H7H7b1_possible-printer-issue-fix-printer-icon/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https://www.clipartmax.com/download/m2H7K9d3K9Z5A0m2_switch-with-border-network-switch-clipart/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https://www.clipartmax.com/download/m2i8i8b1b1A0d3G6_server-server-png/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https://pixabay.com/illustrations/house-plank-garage-auto-keller-2006023/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Raspberry Pi online course (futurelearn)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https://pixabay.com/vectors/united-kingdom-map-great-britain-36481/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Image sources: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https://pixabay.com/photos/transmission-tower-radio-tower-tower-61748/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https://pixabay.com/photos/wireless-home-router-adsl-modem-1861612/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https://pixy.org/77358/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https://pixabay.com/photos/language-lab-college-university-181083/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Image sources: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https://pixabay.com/photos/macbook-laptop-google-display-459196/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 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https://pixabay.com/photos/security-camera-camera-security-834173/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https://pixabay.com/photos/handsfree-earphone-vote-microphone-1267605/</a:t>
            </a: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u="sng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https://www.pngwing.com/en/free-png-vexqd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A5"/>
              </a:buClr>
              <a:buSzPts val="1100"/>
              <a:buFont typeface="Arial"/>
              <a:buNone/>
            </a:pPr>
            <a:r>
              <a:rPr lang="en-GB">
                <a:solidFill>
                  <a:srgbClr val="5B5BA5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rgbClr val="5B5BA5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https://pixabay.com/vectors/server-computer-mainframe-146615/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A5"/>
              </a:buClr>
              <a:buSzPts val="1100"/>
              <a:buFont typeface="Arial"/>
              <a:buNone/>
            </a:pPr>
            <a:r>
              <a:rPr lang="en-GB">
                <a:solidFill>
                  <a:srgbClr val="5B5BA5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rgbClr val="5B5BA5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https://pixabay.com/vectors/server-computer-mainframe-146615/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rgbClr val="5B5BA5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rgbClr val="5B5BA5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https://pixabay.com/vectors/server-computer-mainframe-146615/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A5"/>
              </a:buClr>
              <a:buSzPts val="1100"/>
              <a:buFont typeface="Arial"/>
              <a:buNone/>
            </a:pPr>
            <a:r>
              <a:rPr lang="en-GB">
                <a:solidFill>
                  <a:srgbClr val="5B5BA5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rgbClr val="5B5BA5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https://pixabay.com/vectors/server-computer-mainframe-146615/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A5"/>
              </a:buClr>
              <a:buSzPts val="1100"/>
              <a:buFont typeface="Arial"/>
              <a:buNone/>
            </a:pPr>
            <a:r>
              <a:rPr lang="en-GB">
                <a:solidFill>
                  <a:srgbClr val="5B5BA5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rgbClr val="5B5BA5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67675" y="4249150"/>
            <a:ext cx="1465423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r Images side by side">
  <p:cSld name="TITLE_4_1_1_1_3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/ Questions / Lists">
  <p:cSld name="TITLE_4_1_1_1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(no text under)">
  <p:cSld name="TITLE_4_1_1_1_3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with heading)">
  <p:cSld name="TITLE_4_1_1_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0900" y="1017725"/>
            <a:ext cx="8521200" cy="30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10900" y="4117599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no heading)">
  <p:cSld name="TITLE_4_1_1_1_4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0900" y="472000"/>
            <a:ext cx="85212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310900" y="4282175"/>
            <a:ext cx="8521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">
  <p:cSld name="TITLE_4_1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6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155CC">
            <a:alpha val="549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725"/>
            <a:ext cx="9144000" cy="3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0900" y="310900"/>
            <a:ext cx="8521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b="1" i="0" sz="2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0900" y="1017725"/>
            <a:ext cx="8521500" cy="3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b="0" i="0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A4335"/>
          </p15:clr>
        </p15:guide>
        <p15:guide id="2" orient="horz" pos="196">
          <p15:clr>
            <a:srgbClr val="EA4335"/>
          </p15:clr>
        </p15:guide>
        <p15:guide id="3" orient="horz" pos="641">
          <p15:clr>
            <a:srgbClr val="EA4335"/>
          </p15:clr>
        </p15:guide>
        <p15:guide id="4" pos="2776">
          <p15:clr>
            <a:srgbClr val="EA4335"/>
          </p15:clr>
        </p15:guide>
        <p15:guide id="5" orient="horz" pos="812">
          <p15:clr>
            <a:srgbClr val="EA4335"/>
          </p15:clr>
        </p15:guide>
        <p15:guide id="6" pos="2984">
          <p15:clr>
            <a:srgbClr val="EA4335"/>
          </p15:clr>
        </p15:guide>
        <p15:guide id="7" pos="5564">
          <p15:clr>
            <a:srgbClr val="EA4335"/>
          </p15:clr>
        </p15:guide>
        <p15:guide id="8" orient="horz" pos="2592">
          <p15:clr>
            <a:srgbClr val="EA4335"/>
          </p15:clr>
        </p15:guide>
        <p15:guide id="9" pos="2448">
          <p15:clr>
            <a:srgbClr val="EA4335"/>
          </p15:clr>
        </p15:guide>
        <p15:guide id="10" pos="3312">
          <p15:clr>
            <a:srgbClr val="EA4335"/>
          </p15:clr>
        </p15:guide>
        <p15:guide id="11" orient="horz" pos="30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3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Relationship Id="rId4" Type="http://schemas.openxmlformats.org/officeDocument/2006/relationships/image" Target="../media/image31.jp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2: The client–server model</a:t>
            </a:r>
            <a:endParaRPr/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Mack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9"/>
            </a:pPr>
            <a:r>
              <a:rPr b="1" lang="en-GB"/>
              <a:t>Office worker 2</a:t>
            </a:r>
            <a:r>
              <a:rPr lang="en-GB"/>
              <a:t> sends a request for the file </a:t>
            </a:r>
            <a:r>
              <a:rPr b="1" lang="en-GB"/>
              <a:t>Customer_database.db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9"/>
            </a:pPr>
            <a:r>
              <a:rPr b="1" lang="en-GB"/>
              <a:t>Server </a:t>
            </a:r>
            <a:r>
              <a:rPr lang="en-GB"/>
              <a:t>receives the request and sends the file </a:t>
            </a:r>
            <a:r>
              <a:rPr b="1" lang="en-GB"/>
              <a:t>Customer_database.db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9"/>
            </a:pPr>
            <a:r>
              <a:rPr b="1" lang="en-GB"/>
              <a:t>Office worker 1</a:t>
            </a:r>
            <a:r>
              <a:rPr lang="en-GB"/>
              <a:t> requests to print </a:t>
            </a:r>
            <a:r>
              <a:rPr b="1" lang="en-GB"/>
              <a:t>Company_logo.png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9"/>
            </a:pPr>
            <a:r>
              <a:rPr b="1" lang="en-GB"/>
              <a:t>Server</a:t>
            </a:r>
            <a:r>
              <a:rPr lang="en-GB"/>
              <a:t> actions the request to print </a:t>
            </a:r>
            <a:r>
              <a:rPr b="1" lang="en-GB"/>
              <a:t>Company_logo.png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Scenario 1</a:t>
            </a:r>
            <a:endParaRPr/>
          </a:p>
        </p:txBody>
      </p:sp>
      <p:sp>
        <p:nvSpPr>
          <p:cNvPr id="205" name="Google Shape;205;p1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613" y="482900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9725" y="1354725"/>
            <a:ext cx="790250" cy="1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65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254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4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/>
        </p:nvSpPr>
        <p:spPr>
          <a:xfrm>
            <a:off x="6134600" y="954525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47366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63125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78780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16" name="Google Shape;216;p18"/>
          <p:cNvCxnSpPr>
            <a:stCxn id="208" idx="2"/>
            <a:endCxn id="209" idx="0"/>
          </p:cNvCxnSpPr>
          <p:nvPr/>
        </p:nvCxnSpPr>
        <p:spPr>
          <a:xfrm flipH="1">
            <a:off x="52089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18"/>
          <p:cNvCxnSpPr>
            <a:stCxn id="208" idx="2"/>
            <a:endCxn id="210" idx="0"/>
          </p:cNvCxnSpPr>
          <p:nvPr/>
        </p:nvCxnSpPr>
        <p:spPr>
          <a:xfrm>
            <a:off x="6784850" y="2706224"/>
            <a:ext cx="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18"/>
          <p:cNvCxnSpPr>
            <a:stCxn id="208" idx="2"/>
            <a:endCxn id="211" idx="0"/>
          </p:cNvCxnSpPr>
          <p:nvPr/>
        </p:nvCxnSpPr>
        <p:spPr>
          <a:xfrm>
            <a:off x="67848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Now complete </a:t>
            </a:r>
            <a:r>
              <a:rPr b="1" lang="en-GB"/>
              <a:t>scenarios two</a:t>
            </a:r>
            <a:r>
              <a:rPr lang="en-GB"/>
              <a:t> and </a:t>
            </a:r>
            <a:r>
              <a:rPr b="1" lang="en-GB"/>
              <a:t>three </a:t>
            </a:r>
            <a:r>
              <a:rPr lang="en-GB"/>
              <a:t>in your individual groups.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After completing the scenarios, reflect on the </a:t>
            </a:r>
            <a:r>
              <a:rPr b="1" lang="en-GB"/>
              <a:t>advantages </a:t>
            </a:r>
            <a:r>
              <a:rPr lang="en-GB"/>
              <a:t>and </a:t>
            </a:r>
            <a:r>
              <a:rPr b="1" lang="en-GB"/>
              <a:t>disadvantages </a:t>
            </a:r>
            <a:r>
              <a:rPr lang="en-GB"/>
              <a:t>of using the </a:t>
            </a:r>
            <a:r>
              <a:rPr b="1" lang="en-GB"/>
              <a:t>client–server</a:t>
            </a:r>
            <a:r>
              <a:rPr lang="en-GB"/>
              <a:t> model.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client–server model</a:t>
            </a:r>
            <a:endParaRPr/>
          </a:p>
        </p:txBody>
      </p:sp>
      <p:sp>
        <p:nvSpPr>
          <p:cNvPr id="225" name="Google Shape;225;p1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6" name="Google Shape;226;p1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27" name="Google Shape;2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613" y="482900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9725" y="1354725"/>
            <a:ext cx="790250" cy="1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65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254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4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 txBox="1"/>
          <p:nvPr/>
        </p:nvSpPr>
        <p:spPr>
          <a:xfrm>
            <a:off x="6134600" y="954525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47366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63125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78780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36" name="Google Shape;236;p19"/>
          <p:cNvCxnSpPr>
            <a:stCxn id="228" idx="2"/>
            <a:endCxn id="229" idx="0"/>
          </p:cNvCxnSpPr>
          <p:nvPr/>
        </p:nvCxnSpPr>
        <p:spPr>
          <a:xfrm flipH="1">
            <a:off x="52089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19"/>
          <p:cNvCxnSpPr>
            <a:stCxn id="228" idx="2"/>
            <a:endCxn id="230" idx="0"/>
          </p:cNvCxnSpPr>
          <p:nvPr/>
        </p:nvCxnSpPr>
        <p:spPr>
          <a:xfrm>
            <a:off x="6784850" y="2706224"/>
            <a:ext cx="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8" name="Google Shape;238;p19"/>
          <p:cNvCxnSpPr>
            <a:stCxn id="228" idx="2"/>
            <a:endCxn id="231" idx="0"/>
          </p:cNvCxnSpPr>
          <p:nvPr/>
        </p:nvCxnSpPr>
        <p:spPr>
          <a:xfrm>
            <a:off x="67848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Choose </a:t>
            </a:r>
            <a:r>
              <a:rPr b="1" lang="en-GB"/>
              <a:t>one person</a:t>
            </a:r>
            <a:r>
              <a:rPr lang="en-GB"/>
              <a:t> from your group to share the </a:t>
            </a:r>
            <a:r>
              <a:rPr b="1" lang="en-GB"/>
              <a:t>advantages </a:t>
            </a:r>
            <a:r>
              <a:rPr lang="en-GB"/>
              <a:t>and </a:t>
            </a:r>
            <a:r>
              <a:rPr b="1" lang="en-GB"/>
              <a:t>disadvantages </a:t>
            </a:r>
            <a:r>
              <a:rPr lang="en-GB"/>
              <a:t>that you identified whilst completing the activity.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44" name="Google Shape;244;p2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Advantages and disadvantages</a:t>
            </a:r>
            <a:endParaRPr/>
          </a:p>
        </p:txBody>
      </p:sp>
      <p:sp>
        <p:nvSpPr>
          <p:cNvPr id="245" name="Google Shape;245;p2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2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725" y="1354725"/>
            <a:ext cx="790250" cy="1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5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254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4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/>
        </p:nvSpPr>
        <p:spPr>
          <a:xfrm>
            <a:off x="6134600" y="954525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47366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63125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78780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55" name="Google Shape;255;p20"/>
          <p:cNvCxnSpPr>
            <a:stCxn id="247" idx="2"/>
            <a:endCxn id="248" idx="0"/>
          </p:cNvCxnSpPr>
          <p:nvPr/>
        </p:nvCxnSpPr>
        <p:spPr>
          <a:xfrm flipH="1">
            <a:off x="52089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20"/>
          <p:cNvCxnSpPr>
            <a:stCxn id="247" idx="2"/>
            <a:endCxn id="249" idx="0"/>
          </p:cNvCxnSpPr>
          <p:nvPr/>
        </p:nvCxnSpPr>
        <p:spPr>
          <a:xfrm>
            <a:off x="6784850" y="2706224"/>
            <a:ext cx="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20"/>
          <p:cNvCxnSpPr>
            <a:stCxn id="247" idx="2"/>
            <a:endCxn id="250" idx="0"/>
          </p:cNvCxnSpPr>
          <p:nvPr/>
        </p:nvCxnSpPr>
        <p:spPr>
          <a:xfrm>
            <a:off x="67848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Advantages: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All of the files are stored on one central server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All of the peripherals are processed via the server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If a client machine breaks it won’t affect the whole network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 backup can be taken of the server, rather than individual client machines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Advantages and disadvantages: model answers</a:t>
            </a:r>
            <a:endParaRPr/>
          </a:p>
        </p:txBody>
      </p:sp>
      <p:sp>
        <p:nvSpPr>
          <p:cNvPr id="264" name="Google Shape;264;p2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5" name="Google Shape;265;p2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66" name="Google Shape;2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725" y="1354725"/>
            <a:ext cx="790250" cy="1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5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254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4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1"/>
          <p:cNvSpPr txBox="1"/>
          <p:nvPr/>
        </p:nvSpPr>
        <p:spPr>
          <a:xfrm>
            <a:off x="6134600" y="954525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47366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63125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78780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74" name="Google Shape;274;p21"/>
          <p:cNvCxnSpPr>
            <a:stCxn id="266" idx="2"/>
            <a:endCxn id="267" idx="0"/>
          </p:cNvCxnSpPr>
          <p:nvPr/>
        </p:nvCxnSpPr>
        <p:spPr>
          <a:xfrm flipH="1">
            <a:off x="52089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21"/>
          <p:cNvCxnSpPr>
            <a:stCxn id="266" idx="2"/>
            <a:endCxn id="268" idx="0"/>
          </p:cNvCxnSpPr>
          <p:nvPr/>
        </p:nvCxnSpPr>
        <p:spPr>
          <a:xfrm>
            <a:off x="6784850" y="2706224"/>
            <a:ext cx="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21"/>
          <p:cNvCxnSpPr>
            <a:stCxn id="266" idx="2"/>
            <a:endCxn id="269" idx="0"/>
          </p:cNvCxnSpPr>
          <p:nvPr/>
        </p:nvCxnSpPr>
        <p:spPr>
          <a:xfrm>
            <a:off x="67848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Disadvantages: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They are expensive to set up, compared to stand-alone computers or a peer-to-peer network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A specialist network administrator is required to set up the network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If the server fails, then everyone connected to that server is disrupted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82" name="Google Shape;282;p2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Advantages and disadvantages: model answers</a:t>
            </a:r>
            <a:endParaRPr/>
          </a:p>
        </p:txBody>
      </p:sp>
      <p:sp>
        <p:nvSpPr>
          <p:cNvPr id="283" name="Google Shape;283;p2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4" name="Google Shape;284;p2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725" y="1354725"/>
            <a:ext cx="790250" cy="1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5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254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4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2"/>
          <p:cNvSpPr txBox="1"/>
          <p:nvPr/>
        </p:nvSpPr>
        <p:spPr>
          <a:xfrm>
            <a:off x="6134600" y="954525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47366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1" name="Google Shape;291;p22"/>
          <p:cNvSpPr txBox="1"/>
          <p:nvPr/>
        </p:nvSpPr>
        <p:spPr>
          <a:xfrm>
            <a:off x="63125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78780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93" name="Google Shape;293;p22"/>
          <p:cNvCxnSpPr>
            <a:stCxn id="285" idx="2"/>
            <a:endCxn id="286" idx="0"/>
          </p:cNvCxnSpPr>
          <p:nvPr/>
        </p:nvCxnSpPr>
        <p:spPr>
          <a:xfrm flipH="1">
            <a:off x="52089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22"/>
          <p:cNvCxnSpPr>
            <a:stCxn id="285" idx="2"/>
            <a:endCxn id="287" idx="0"/>
          </p:cNvCxnSpPr>
          <p:nvPr/>
        </p:nvCxnSpPr>
        <p:spPr>
          <a:xfrm>
            <a:off x="6784850" y="2706224"/>
            <a:ext cx="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22"/>
          <p:cNvCxnSpPr>
            <a:stCxn id="285" idx="2"/>
            <a:endCxn id="288" idx="0"/>
          </p:cNvCxnSpPr>
          <p:nvPr/>
        </p:nvCxnSpPr>
        <p:spPr>
          <a:xfrm>
            <a:off x="67848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Client–server model simulation: Packet Tracer</a:t>
            </a:r>
            <a:endParaRPr/>
          </a:p>
        </p:txBody>
      </p:sp>
      <p:sp>
        <p:nvSpPr>
          <p:cNvPr id="301" name="Google Shape;301;p2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p23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303" name="Google Shape;3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75" y="1150525"/>
            <a:ext cx="6542041" cy="38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client–server model</a:t>
            </a:r>
            <a:r>
              <a:rPr lang="en-GB"/>
              <a:t> is typically used where a central server is required.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For example, a business might need employees to </a:t>
            </a:r>
            <a:r>
              <a:rPr b="1" lang="en-GB"/>
              <a:t>share files</a:t>
            </a:r>
            <a:r>
              <a:rPr lang="en-GB"/>
              <a:t> and </a:t>
            </a:r>
            <a:r>
              <a:rPr b="1" lang="en-GB"/>
              <a:t>software</a:t>
            </a:r>
            <a:r>
              <a:rPr lang="en-GB"/>
              <a:t>. These are stored and accessed via the </a:t>
            </a:r>
            <a:r>
              <a:rPr b="1" lang="en-GB"/>
              <a:t>central server</a:t>
            </a:r>
            <a:r>
              <a:rPr lang="en-GB"/>
              <a:t> to allow for shared access. </a:t>
            </a:r>
            <a:endParaRPr/>
          </a:p>
        </p:txBody>
      </p:sp>
      <p:sp>
        <p:nvSpPr>
          <p:cNvPr id="309" name="Google Shape;309;p2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vs client–server model</a:t>
            </a:r>
            <a:endParaRPr/>
          </a:p>
        </p:txBody>
      </p: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1" name="Google Shape;311;p24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12" name="Google Shape;312;p2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313" name="Google Shape;31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70125"/>
            <a:ext cx="4096500" cy="2730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Online gaming sites can often use a </a:t>
            </a:r>
            <a:r>
              <a:rPr b="1" lang="en-GB"/>
              <a:t>client–server model</a:t>
            </a:r>
            <a:r>
              <a:rPr lang="en-GB"/>
              <a:t> to provide shared access to an online environment.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All of the players access the gaming environment via the same server. This allows them to play together on the same game in real time. </a:t>
            </a:r>
            <a:endParaRPr/>
          </a:p>
        </p:txBody>
      </p:sp>
      <p:sp>
        <p:nvSpPr>
          <p:cNvPr id="319" name="Google Shape;319;p2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vs client–server model</a:t>
            </a:r>
            <a:endParaRPr/>
          </a:p>
        </p:txBody>
      </p:sp>
      <p:sp>
        <p:nvSpPr>
          <p:cNvPr id="320" name="Google Shape;320;p2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1" name="Google Shape;321;p25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22" name="Google Shape;322;p2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323" name="Google Shape;3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1" y="1170125"/>
            <a:ext cx="4096502" cy="2730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Read the scenarios on the </a:t>
            </a:r>
            <a:r>
              <a:rPr b="1" lang="en-GB"/>
              <a:t>activity 2</a:t>
            </a:r>
            <a:r>
              <a:rPr lang="en-GB"/>
              <a:t> sheet and decide if the people should use the </a:t>
            </a:r>
            <a:r>
              <a:rPr b="1" lang="en-GB"/>
              <a:t>peer-to-peer</a:t>
            </a:r>
            <a:r>
              <a:rPr lang="en-GB"/>
              <a:t> model or the </a:t>
            </a:r>
            <a:r>
              <a:rPr b="1" lang="en-GB"/>
              <a:t>client–server</a:t>
            </a:r>
            <a:r>
              <a:rPr lang="en-GB"/>
              <a:t> model.</a:t>
            </a:r>
            <a:endParaRPr/>
          </a:p>
        </p:txBody>
      </p:sp>
      <p:sp>
        <p:nvSpPr>
          <p:cNvPr id="329" name="Google Shape;329;p2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vs client–server model</a:t>
            </a:r>
            <a:endParaRPr/>
          </a:p>
        </p:txBody>
      </p:sp>
      <p:sp>
        <p:nvSpPr>
          <p:cNvPr id="330" name="Google Shape;330;p2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1" name="Google Shape;331;p2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332" name="Google Shape;3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8178" y="1170125"/>
            <a:ext cx="3302277" cy="36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two most common </a:t>
            </a:r>
            <a:r>
              <a:rPr b="1" lang="en-GB"/>
              <a:t>models </a:t>
            </a:r>
            <a:r>
              <a:rPr lang="en-GB"/>
              <a:t>for a computer network are </a:t>
            </a:r>
            <a:r>
              <a:rPr b="1" lang="en-GB"/>
              <a:t>peer-to-peer</a:t>
            </a:r>
            <a:r>
              <a:rPr lang="en-GB"/>
              <a:t> and </a:t>
            </a:r>
            <a:r>
              <a:rPr b="1" lang="en-GB"/>
              <a:t>client–server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You can also describe a network by the type of </a:t>
            </a:r>
            <a:r>
              <a:rPr b="1" lang="en-GB"/>
              <a:t>area</a:t>
            </a:r>
            <a:r>
              <a:rPr lang="en-GB"/>
              <a:t> that they operate in.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Firstly, there is a </a:t>
            </a:r>
            <a:r>
              <a:rPr b="1" lang="en-GB"/>
              <a:t>Personal Area Network</a:t>
            </a:r>
            <a:r>
              <a:rPr lang="en-GB"/>
              <a:t> or </a:t>
            </a:r>
            <a:r>
              <a:rPr b="1" lang="en-GB"/>
              <a:t>PAN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This is typically limited to a </a:t>
            </a:r>
            <a:r>
              <a:rPr b="1" lang="en-GB"/>
              <a:t>single user</a:t>
            </a:r>
            <a:r>
              <a:rPr lang="en-GB"/>
              <a:t> in the network with multiple connected devices. </a:t>
            </a:r>
            <a:endParaRPr/>
          </a:p>
        </p:txBody>
      </p:sp>
      <p:sp>
        <p:nvSpPr>
          <p:cNvPr id="338" name="Google Shape;338;p2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PANs, LANs, and WANs</a:t>
            </a:r>
            <a:endParaRPr/>
          </a:p>
        </p:txBody>
      </p:sp>
      <p:sp>
        <p:nvSpPr>
          <p:cNvPr id="339" name="Google Shape;339;p2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0" name="Google Shape;340;p2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Task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Last lesson you were introduced to the term ‘computer network’. See if you can now write a definition for the term ‘computer network’.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Explorer task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Define the term ‘peer-to-peer network’. Draw a diagram if this helps your explanation. </a:t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Write a definition</a:t>
            </a:r>
            <a:endParaRPr/>
          </a:p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725" y="1354725"/>
            <a:ext cx="790250" cy="1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5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254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4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/>
        </p:nvSpPr>
        <p:spPr>
          <a:xfrm>
            <a:off x="6134600" y="954525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" name="Google Shape;65;p10"/>
          <p:cNvSpPr txBox="1"/>
          <p:nvPr/>
        </p:nvSpPr>
        <p:spPr>
          <a:xfrm>
            <a:off x="47366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63125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" name="Google Shape;67;p10"/>
          <p:cNvSpPr txBox="1"/>
          <p:nvPr/>
        </p:nvSpPr>
        <p:spPr>
          <a:xfrm>
            <a:off x="78884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68" name="Google Shape;68;p10"/>
          <p:cNvCxnSpPr>
            <a:stCxn id="60" idx="2"/>
            <a:endCxn id="61" idx="0"/>
          </p:cNvCxnSpPr>
          <p:nvPr/>
        </p:nvCxnSpPr>
        <p:spPr>
          <a:xfrm flipH="1">
            <a:off x="52089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0"/>
          <p:cNvCxnSpPr>
            <a:stCxn id="60" idx="2"/>
            <a:endCxn id="62" idx="0"/>
          </p:cNvCxnSpPr>
          <p:nvPr/>
        </p:nvCxnSpPr>
        <p:spPr>
          <a:xfrm>
            <a:off x="6784850" y="2706224"/>
            <a:ext cx="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0"/>
          <p:cNvCxnSpPr>
            <a:stCxn id="60" idx="2"/>
            <a:endCxn id="63" idx="0"/>
          </p:cNvCxnSpPr>
          <p:nvPr/>
        </p:nvCxnSpPr>
        <p:spPr>
          <a:xfrm>
            <a:off x="67848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single user</a:t>
            </a:r>
            <a:r>
              <a:rPr lang="en-GB"/>
              <a:t> might have a </a:t>
            </a:r>
            <a:r>
              <a:rPr b="1" lang="en-GB"/>
              <a:t>laptop </a:t>
            </a:r>
            <a:r>
              <a:rPr lang="en-GB"/>
              <a:t>that is connected to a </a:t>
            </a:r>
            <a:r>
              <a:rPr b="1" lang="en-GB"/>
              <a:t>smartphone </a:t>
            </a:r>
            <a:r>
              <a:rPr lang="en-GB"/>
              <a:t>to share the internet access.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user might also have a </a:t>
            </a:r>
            <a:r>
              <a:rPr b="1" lang="en-GB"/>
              <a:t>smartwatch</a:t>
            </a:r>
            <a:r>
              <a:rPr lang="en-GB"/>
              <a:t> that is connected to the </a:t>
            </a:r>
            <a:r>
              <a:rPr b="1" lang="en-GB"/>
              <a:t>smartphone</a:t>
            </a:r>
            <a:r>
              <a:rPr lang="en-GB"/>
              <a:t> to track heart rate, steps, and notify the user of new messages. </a:t>
            </a:r>
            <a:endParaRPr/>
          </a:p>
        </p:txBody>
      </p:sp>
      <p:sp>
        <p:nvSpPr>
          <p:cNvPr id="346" name="Google Shape;346;p2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Personal area network (PAN)</a:t>
            </a:r>
            <a:endParaRPr/>
          </a:p>
        </p:txBody>
      </p:sp>
      <p:sp>
        <p:nvSpPr>
          <p:cNvPr id="347" name="Google Shape;347;p2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8" name="Google Shape;348;p2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349" name="Google Shape;3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943" y="1170125"/>
            <a:ext cx="810575" cy="11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6645" y="2791775"/>
            <a:ext cx="1297300" cy="13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2252" y="2910435"/>
            <a:ext cx="1591274" cy="10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28"/>
          <p:cNvCxnSpPr/>
          <p:nvPr/>
        </p:nvCxnSpPr>
        <p:spPr>
          <a:xfrm flipH="1">
            <a:off x="5709600" y="1973925"/>
            <a:ext cx="622500" cy="84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3" name="Google Shape;353;p28"/>
          <p:cNvCxnSpPr/>
          <p:nvPr/>
        </p:nvCxnSpPr>
        <p:spPr>
          <a:xfrm rot="10800000">
            <a:off x="5890375" y="3640900"/>
            <a:ext cx="1297800" cy="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second type of area network is a </a:t>
            </a:r>
            <a:r>
              <a:rPr b="1" lang="en-GB"/>
              <a:t>Local Area Network</a:t>
            </a:r>
            <a:r>
              <a:rPr lang="en-GB"/>
              <a:t> or </a:t>
            </a:r>
            <a:r>
              <a:rPr b="1" lang="en-GB"/>
              <a:t>LAN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LAN </a:t>
            </a:r>
            <a:r>
              <a:rPr lang="en-GB"/>
              <a:t>has multiple users and is typically situated in a single building or room. The devices on the network are ‘local’ to each other.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A small office will typically use a </a:t>
            </a:r>
            <a:r>
              <a:rPr b="1" lang="en-GB"/>
              <a:t>LAN </a:t>
            </a:r>
            <a:r>
              <a:rPr lang="en-GB"/>
              <a:t>to allow for shared access to files and peripherals.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59" name="Google Shape;359;p2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Local area network (LAN)</a:t>
            </a:r>
            <a:endParaRPr/>
          </a:p>
        </p:txBody>
      </p:sp>
      <p:sp>
        <p:nvSpPr>
          <p:cNvPr id="360" name="Google Shape;360;p2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1" name="Google Shape;361;p2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grpSp>
        <p:nvGrpSpPr>
          <p:cNvPr id="362" name="Google Shape;362;p29"/>
          <p:cNvGrpSpPr/>
          <p:nvPr/>
        </p:nvGrpSpPr>
        <p:grpSpPr>
          <a:xfrm>
            <a:off x="5031125" y="1114000"/>
            <a:ext cx="3503221" cy="3239225"/>
            <a:chOff x="5031125" y="1114000"/>
            <a:chExt cx="3503221" cy="3239225"/>
          </a:xfrm>
        </p:grpSpPr>
        <p:grpSp>
          <p:nvGrpSpPr>
            <p:cNvPr id="363" name="Google Shape;363;p29"/>
            <p:cNvGrpSpPr/>
            <p:nvPr/>
          </p:nvGrpSpPr>
          <p:grpSpPr>
            <a:xfrm>
              <a:off x="5031125" y="1114000"/>
              <a:ext cx="3503221" cy="3239225"/>
              <a:chOff x="5031125" y="1114000"/>
              <a:chExt cx="3503221" cy="3239225"/>
            </a:xfrm>
          </p:grpSpPr>
          <p:pic>
            <p:nvPicPr>
              <p:cNvPr id="364" name="Google Shape;364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031125" y="1114000"/>
                <a:ext cx="3503221" cy="3239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620824" y="2483350"/>
                <a:ext cx="611523" cy="5005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66" name="Google Shape;366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26176" y="3556451"/>
              <a:ext cx="385876" cy="5964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You might also see a </a:t>
            </a:r>
            <a:r>
              <a:rPr b="1" lang="en-GB"/>
              <a:t>LAN </a:t>
            </a:r>
            <a:r>
              <a:rPr lang="en-GB"/>
              <a:t>in a household. Members of the household might have laptops, smartphones, computers, and even TVs and smart devices all connected via a </a:t>
            </a:r>
            <a:r>
              <a:rPr b="1" lang="en-GB"/>
              <a:t>LAN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72" name="Google Shape;372;p3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Local area network (LAN)</a:t>
            </a:r>
            <a:endParaRPr/>
          </a:p>
        </p:txBody>
      </p:sp>
      <p:sp>
        <p:nvSpPr>
          <p:cNvPr id="373" name="Google Shape;373;p3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4" name="Google Shape;374;p3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375" name="Google Shape;3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425" y="1170125"/>
            <a:ext cx="4027274" cy="284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final type of computer network is a </a:t>
            </a:r>
            <a:r>
              <a:rPr b="1" lang="en-GB"/>
              <a:t>Wide Area Network</a:t>
            </a:r>
            <a:r>
              <a:rPr lang="en-GB"/>
              <a:t> or </a:t>
            </a:r>
            <a:r>
              <a:rPr b="1" lang="en-GB"/>
              <a:t>WAN</a:t>
            </a:r>
            <a:r>
              <a:rPr lang="en-GB"/>
              <a:t>. When devices are connected across a wider geographical area, they form a wide area network (WAN).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Often, lots of </a:t>
            </a:r>
            <a:r>
              <a:rPr b="1" lang="en-GB"/>
              <a:t>LANs </a:t>
            </a:r>
            <a:r>
              <a:rPr lang="en-GB"/>
              <a:t>are connected together to create a </a:t>
            </a:r>
            <a:r>
              <a:rPr b="1" lang="en-GB"/>
              <a:t>WAN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81" name="Google Shape;381;p3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Wide area network (WAN)</a:t>
            </a:r>
            <a:endParaRPr/>
          </a:p>
        </p:txBody>
      </p:sp>
      <p:sp>
        <p:nvSpPr>
          <p:cNvPr id="382" name="Google Shape;382;p3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3" name="Google Shape;383;p3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384" name="Google Shape;3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0900" y="1170125"/>
            <a:ext cx="4431800" cy="2954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Large businesses use </a:t>
            </a:r>
            <a:r>
              <a:rPr b="1" lang="en-GB"/>
              <a:t>WANs </a:t>
            </a:r>
            <a:r>
              <a:rPr lang="en-GB"/>
              <a:t>to share files and resources across </a:t>
            </a:r>
            <a:r>
              <a:rPr b="1" lang="en-GB"/>
              <a:t>multiple buildings</a:t>
            </a:r>
            <a:r>
              <a:rPr lang="en-GB"/>
              <a:t> in </a:t>
            </a:r>
            <a:r>
              <a:rPr b="1" lang="en-GB"/>
              <a:t>different locations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They might have an office in Wales and and an office in Scotland, both requiring access to shared files. A </a:t>
            </a:r>
            <a:r>
              <a:rPr b="1" lang="en-GB"/>
              <a:t>WAN </a:t>
            </a:r>
            <a:r>
              <a:rPr lang="en-GB"/>
              <a:t>can make this possible.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90" name="Google Shape;390;p3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Wide area network (WAN)</a:t>
            </a:r>
            <a:endParaRPr/>
          </a:p>
        </p:txBody>
      </p:sp>
      <p:sp>
        <p:nvSpPr>
          <p:cNvPr id="391" name="Google Shape;391;p3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2" name="Google Shape;392;p3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393" name="Google Shape;3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1688" y="1017700"/>
            <a:ext cx="2457116" cy="38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2"/>
          <p:cNvSpPr/>
          <p:nvPr/>
        </p:nvSpPr>
        <p:spPr>
          <a:xfrm>
            <a:off x="6777825" y="3841700"/>
            <a:ext cx="120300" cy="120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2"/>
          <p:cNvSpPr/>
          <p:nvPr/>
        </p:nvSpPr>
        <p:spPr>
          <a:xfrm>
            <a:off x="6930225" y="2089100"/>
            <a:ext cx="120300" cy="120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7432500" y="1933700"/>
            <a:ext cx="100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Office 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5293175" y="3686300"/>
            <a:ext cx="100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Office 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Use the</a:t>
            </a:r>
            <a:r>
              <a:rPr b="1" lang="en-GB"/>
              <a:t> activity 3 </a:t>
            </a:r>
            <a:r>
              <a:rPr lang="en-GB"/>
              <a:t>sheet to decide if the image represents a </a:t>
            </a:r>
            <a:r>
              <a:rPr b="1" lang="en-GB"/>
              <a:t>PAN</a:t>
            </a:r>
            <a:r>
              <a:rPr lang="en-GB"/>
              <a:t>, a </a:t>
            </a:r>
            <a:r>
              <a:rPr b="1" lang="en-GB"/>
              <a:t>LAN</a:t>
            </a:r>
            <a:r>
              <a:rPr lang="en-GB"/>
              <a:t>,</a:t>
            </a:r>
            <a:r>
              <a:rPr b="1" lang="en-GB"/>
              <a:t> </a:t>
            </a:r>
            <a:r>
              <a:rPr lang="en-GB"/>
              <a:t>or a </a:t>
            </a:r>
            <a:r>
              <a:rPr b="1" lang="en-GB"/>
              <a:t>WAN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03" name="Google Shape;403;p3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PANs, LANs, and WANs</a:t>
            </a:r>
            <a:endParaRPr/>
          </a:p>
        </p:txBody>
      </p:sp>
      <p:sp>
        <p:nvSpPr>
          <p:cNvPr id="404" name="Google Shape;404;p3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5" name="Google Shape;405;p3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650" y="1017700"/>
            <a:ext cx="3315047" cy="38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PANs, LANs, and WANs: solutions</a:t>
            </a:r>
            <a:endParaRPr/>
          </a:p>
        </p:txBody>
      </p:sp>
      <p:sp>
        <p:nvSpPr>
          <p:cNvPr id="412" name="Google Shape;412;p3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3" name="Google Shape;413;p3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414" name="Google Shape;414;p34"/>
          <p:cNvPicPr preferRelativeResize="0"/>
          <p:nvPr/>
        </p:nvPicPr>
        <p:blipFill rotWithShape="1">
          <a:blip r:embed="rId3">
            <a:alphaModFix/>
          </a:blip>
          <a:srcRect b="0" l="0" r="0" t="26112"/>
          <a:stretch/>
        </p:blipFill>
        <p:spPr>
          <a:xfrm>
            <a:off x="866725" y="1672513"/>
            <a:ext cx="9144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7800" y="1696325"/>
            <a:ext cx="12858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9850" y="1696325"/>
            <a:ext cx="12858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5800" y="1639163"/>
            <a:ext cx="1285875" cy="962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8" name="Google Shape;418;p34"/>
          <p:cNvGraphicFramePr/>
          <p:nvPr/>
        </p:nvGraphicFramePr>
        <p:xfrm>
          <a:off x="310900" y="152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{75F074F0-BE9F-44C4-9A7D-FF6DE3F075F4}</a:tableStyleId>
              </a:tblPr>
              <a:tblGrid>
                <a:gridCol w="2103075"/>
                <a:gridCol w="2103075"/>
                <a:gridCol w="2103075"/>
                <a:gridCol w="210307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GB" sz="18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Mobile phone network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GB" sz="18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Home network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GB" sz="18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Smartwatch and phone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GB" sz="18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Single-site school network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WAN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LAN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PAN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chemeClr val="dk1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LAN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9" name="Google Shape;419;p34"/>
          <p:cNvSpPr/>
          <p:nvPr/>
        </p:nvSpPr>
        <p:spPr>
          <a:xfrm>
            <a:off x="953400" y="3467450"/>
            <a:ext cx="813600" cy="309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3072600" y="3467450"/>
            <a:ext cx="813600" cy="309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5135988" y="3467450"/>
            <a:ext cx="813600" cy="309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245425" y="3448875"/>
            <a:ext cx="813600" cy="309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p35"/>
          <p:cNvGraphicFramePr/>
          <p:nvPr/>
        </p:nvGraphicFramePr>
        <p:xfrm>
          <a:off x="310900" y="152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{75F074F0-BE9F-44C4-9A7D-FF6DE3F075F4}</a:tableStyleId>
              </a:tblPr>
              <a:tblGrid>
                <a:gridCol w="2103075"/>
                <a:gridCol w="2103075"/>
                <a:gridCol w="2103075"/>
                <a:gridCol w="2103075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GB" sz="1800" u="none" cap="none" strike="noStrike">
                          <a:solidFill>
                            <a:srgbClr val="5B5BA5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The internet</a:t>
                      </a:r>
                      <a:endParaRPr b="1"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GB" sz="1800" u="none" cap="none" strike="noStrike">
                          <a:solidFill>
                            <a:srgbClr val="5B5BA5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City-wide CCTV system</a:t>
                      </a:r>
                      <a:endParaRPr b="1"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GB" sz="1800" u="none" cap="none" strike="noStrike">
                          <a:solidFill>
                            <a:srgbClr val="5B5BA5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Hands-free headset</a:t>
                      </a:r>
                      <a:endParaRPr b="1"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GB" sz="1800" u="none" cap="none" strike="noStrike">
                          <a:solidFill>
                            <a:srgbClr val="5B5BA5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Global positioning system</a:t>
                      </a:r>
                      <a:endParaRPr b="1"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rgbClr val="5B5BA5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WAN</a:t>
                      </a:r>
                      <a:endParaRPr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rgbClr val="5B5BA5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WAN</a:t>
                      </a:r>
                      <a:endParaRPr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rgbClr val="5B5BA5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PAN</a:t>
                      </a:r>
                      <a:endParaRPr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GB" sz="1800" u="none" cap="none" strike="noStrike">
                          <a:solidFill>
                            <a:srgbClr val="5B5BA5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WAN</a:t>
                      </a:r>
                      <a:endParaRPr sz="1800" u="none" cap="none" strike="noStrike">
                        <a:solidFill>
                          <a:srgbClr val="5B5BA5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8" name="Google Shape;428;p3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PANs, LANs and WANs: solutions</a:t>
            </a:r>
            <a:endParaRPr/>
          </a:p>
        </p:txBody>
      </p:sp>
      <p:sp>
        <p:nvSpPr>
          <p:cNvPr id="429" name="Google Shape;429;p3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0" name="Google Shape;430;p3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431" name="Google Shape;43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0425" y="1698525"/>
            <a:ext cx="12858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5"/>
          <p:cNvPicPr preferRelativeResize="0"/>
          <p:nvPr/>
        </p:nvPicPr>
        <p:blipFill rotWithShape="1">
          <a:blip r:embed="rId4">
            <a:alphaModFix/>
          </a:blip>
          <a:srcRect b="14471" l="25928" r="25923" t="17105"/>
          <a:stretch/>
        </p:blipFill>
        <p:spPr>
          <a:xfrm>
            <a:off x="4998350" y="1717575"/>
            <a:ext cx="10668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6275" y="1703288"/>
            <a:ext cx="9525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665" y="1724567"/>
            <a:ext cx="1285874" cy="79563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/>
          <p:nvPr/>
        </p:nvSpPr>
        <p:spPr>
          <a:xfrm>
            <a:off x="951600" y="3758800"/>
            <a:ext cx="813600" cy="309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5"/>
          <p:cNvSpPr/>
          <p:nvPr/>
        </p:nvSpPr>
        <p:spPr>
          <a:xfrm>
            <a:off x="3064763" y="3758800"/>
            <a:ext cx="813600" cy="309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5123150" y="3758800"/>
            <a:ext cx="813600" cy="309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7268875" y="3758800"/>
            <a:ext cx="813600" cy="309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Use the </a:t>
            </a:r>
            <a:r>
              <a:rPr b="1" lang="en-GB"/>
              <a:t>activity sheet</a:t>
            </a:r>
            <a:r>
              <a:rPr lang="en-GB"/>
              <a:t> to complete a short quiz to test your knowledge and understanding from the last two lessons. </a:t>
            </a:r>
            <a:endParaRPr/>
          </a:p>
        </p:txBody>
      </p:sp>
      <p:sp>
        <p:nvSpPr>
          <p:cNvPr id="444" name="Google Shape;444;p3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Computer networks mini quiz</a:t>
            </a:r>
            <a:endParaRPr/>
          </a:p>
        </p:txBody>
      </p:sp>
      <p:sp>
        <p:nvSpPr>
          <p:cNvPr id="445" name="Google Shape;445;p3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6" name="Google Shape;446;p3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Plenary</a:t>
            </a:r>
            <a:endParaRPr/>
          </a:p>
        </p:txBody>
      </p:sp>
      <p:pic>
        <p:nvPicPr>
          <p:cNvPr id="447" name="Google Shape;4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598" y="1170125"/>
            <a:ext cx="4096501" cy="3603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 this lesson, you…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Described the role of a computer in a client–server network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Described the purpose of a PAN, LAN, and a WAN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53" name="Google Shape;453;p3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Next lesson</a:t>
            </a:r>
            <a:endParaRPr/>
          </a:p>
        </p:txBody>
      </p:sp>
      <p:sp>
        <p:nvSpPr>
          <p:cNvPr id="454" name="Google Shape;454;p3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5" name="Google Shape;455;p37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Next lesson, you will…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Describe the tasks performed by the network hardware: wireless access point, router, switch, hub, NIC, and bridge</a:t>
            </a:r>
            <a:endParaRPr/>
          </a:p>
        </p:txBody>
      </p:sp>
      <p:sp>
        <p:nvSpPr>
          <p:cNvPr id="456" name="Google Shape;456;p3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Summary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Define – computer network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A computer network is two or more computers connected together, sharing resources.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Define – peer-to-peer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A type of connection used in a network. Each device in a peer-to-peer network has equal responsibility. They can act as both client and server.</a:t>
            </a:r>
            <a:endParaRPr/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Write a definition</a:t>
            </a:r>
            <a:endParaRPr/>
          </a:p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Starter activity</a:t>
            </a:r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599" y="18765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2549" y="18765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8499" y="18765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/>
        </p:nvSpPr>
        <p:spPr>
          <a:xfrm>
            <a:off x="4736600" y="2375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3" name="Google Shape;83;p11"/>
          <p:cNvSpPr txBox="1"/>
          <p:nvPr/>
        </p:nvSpPr>
        <p:spPr>
          <a:xfrm>
            <a:off x="6312500" y="2375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4" name="Google Shape;84;p11"/>
          <p:cNvSpPr txBox="1"/>
          <p:nvPr/>
        </p:nvSpPr>
        <p:spPr>
          <a:xfrm>
            <a:off x="7888400" y="2375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5" name="Google Shape;85;p11"/>
          <p:cNvSpPr txBox="1"/>
          <p:nvPr/>
        </p:nvSpPr>
        <p:spPr>
          <a:xfrm>
            <a:off x="4736600" y="1556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6" name="Google Shape;86;p11"/>
          <p:cNvSpPr txBox="1"/>
          <p:nvPr/>
        </p:nvSpPr>
        <p:spPr>
          <a:xfrm>
            <a:off x="6312500" y="1556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" name="Google Shape;87;p11"/>
          <p:cNvSpPr txBox="1"/>
          <p:nvPr/>
        </p:nvSpPr>
        <p:spPr>
          <a:xfrm>
            <a:off x="7888400" y="1556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88" name="Google Shape;88;p11"/>
          <p:cNvCxnSpPr/>
          <p:nvPr/>
        </p:nvCxnSpPr>
        <p:spPr>
          <a:xfrm>
            <a:off x="5667050" y="2433800"/>
            <a:ext cx="679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1"/>
          <p:cNvCxnSpPr/>
          <p:nvPr/>
        </p:nvCxnSpPr>
        <p:spPr>
          <a:xfrm rot="10800000">
            <a:off x="7237850" y="2433800"/>
            <a:ext cx="68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599" y="336607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2549" y="336607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8499" y="336607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/>
        </p:nvSpPr>
        <p:spPr>
          <a:xfrm>
            <a:off x="4736600" y="3865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6312500" y="3865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" name="Google Shape;95;p11"/>
          <p:cNvSpPr txBox="1"/>
          <p:nvPr/>
        </p:nvSpPr>
        <p:spPr>
          <a:xfrm>
            <a:off x="7888400" y="3865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6" name="Google Shape;96;p11"/>
          <p:cNvSpPr txBox="1"/>
          <p:nvPr/>
        </p:nvSpPr>
        <p:spPr>
          <a:xfrm>
            <a:off x="4736600" y="3046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6312500" y="3046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7888400" y="3046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>
            <a:off x="5667050" y="3923350"/>
            <a:ext cx="679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1"/>
          <p:cNvCxnSpPr/>
          <p:nvPr/>
        </p:nvCxnSpPr>
        <p:spPr>
          <a:xfrm rot="10800000">
            <a:off x="7237850" y="3923350"/>
            <a:ext cx="68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1"/>
          <p:cNvCxnSpPr/>
          <p:nvPr/>
        </p:nvCxnSpPr>
        <p:spPr>
          <a:xfrm>
            <a:off x="4882200" y="2455025"/>
            <a:ext cx="0" cy="926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1"/>
          <p:cNvCxnSpPr/>
          <p:nvPr/>
        </p:nvCxnSpPr>
        <p:spPr>
          <a:xfrm>
            <a:off x="8678050" y="2455025"/>
            <a:ext cx="0" cy="926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 this lesson, you will: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the role of a computer in a client–server network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the purpose of a PAN, LAN, and a WAN</a:t>
            </a:r>
            <a:endParaRPr/>
          </a:p>
        </p:txBody>
      </p:sp>
      <p:sp>
        <p:nvSpPr>
          <p:cNvPr id="108" name="Google Shape;108;p12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2: The client–server model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Objectives</a:t>
            </a:r>
            <a:endParaRPr/>
          </a:p>
        </p:txBody>
      </p:sp>
      <p:pic>
        <p:nvPicPr>
          <p:cNvPr id="111" name="Google Shape;11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1300" y="364800"/>
            <a:ext cx="4191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In the </a:t>
            </a:r>
            <a:r>
              <a:rPr b="1" lang="en-GB"/>
              <a:t>client–server</a:t>
            </a:r>
            <a:r>
              <a:rPr lang="en-GB"/>
              <a:t> model there are two main roles: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The </a:t>
            </a:r>
            <a:r>
              <a:rPr b="1" lang="en-GB"/>
              <a:t>client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/>
              <a:t>The </a:t>
            </a:r>
            <a:r>
              <a:rPr b="1" lang="en-GB"/>
              <a:t>server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Clients make requests</a:t>
            </a:r>
            <a:r>
              <a:rPr lang="en-GB"/>
              <a:t>. This could be for all sorts of tasks like requesting files, accessing emails, or printing a document.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b="1" lang="en-GB"/>
              <a:t>Servers fulfil the requests </a:t>
            </a:r>
            <a:r>
              <a:rPr lang="en-GB"/>
              <a:t>from the client. </a:t>
            </a:r>
            <a:endParaRPr/>
          </a:p>
        </p:txBody>
      </p:sp>
      <p:sp>
        <p:nvSpPr>
          <p:cNvPr id="117" name="Google Shape;117;p1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Client–server model</a:t>
            </a:r>
            <a:endParaRPr/>
          </a:p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1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20" name="Google Shape;1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725" y="1354725"/>
            <a:ext cx="790250" cy="1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5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254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4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3"/>
          <p:cNvSpPr txBox="1"/>
          <p:nvPr/>
        </p:nvSpPr>
        <p:spPr>
          <a:xfrm>
            <a:off x="6134600" y="954525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47366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63125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78884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8" name="Google Shape;128;p13"/>
          <p:cNvCxnSpPr>
            <a:stCxn id="120" idx="2"/>
            <a:endCxn id="121" idx="0"/>
          </p:cNvCxnSpPr>
          <p:nvPr/>
        </p:nvCxnSpPr>
        <p:spPr>
          <a:xfrm flipH="1">
            <a:off x="52089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13"/>
          <p:cNvCxnSpPr>
            <a:stCxn id="120" idx="2"/>
            <a:endCxn id="122" idx="0"/>
          </p:cNvCxnSpPr>
          <p:nvPr/>
        </p:nvCxnSpPr>
        <p:spPr>
          <a:xfrm>
            <a:off x="6784850" y="2706224"/>
            <a:ext cx="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13"/>
          <p:cNvCxnSpPr>
            <a:stCxn id="120" idx="2"/>
            <a:endCxn id="123" idx="0"/>
          </p:cNvCxnSpPr>
          <p:nvPr/>
        </p:nvCxnSpPr>
        <p:spPr>
          <a:xfrm>
            <a:off x="67848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server </a:t>
            </a:r>
            <a:r>
              <a:rPr lang="en-GB"/>
              <a:t>is often a powerful machine that carries out </a:t>
            </a:r>
            <a:r>
              <a:rPr b="1" lang="en-GB"/>
              <a:t>multiple requests</a:t>
            </a:r>
            <a:r>
              <a:rPr lang="en-GB"/>
              <a:t> from all of the </a:t>
            </a:r>
            <a:r>
              <a:rPr b="1" lang="en-GB"/>
              <a:t>clients </a:t>
            </a:r>
            <a:r>
              <a:rPr lang="en-GB"/>
              <a:t>on the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All requests go via the </a:t>
            </a:r>
            <a:r>
              <a:rPr b="1" lang="en-GB"/>
              <a:t>server</a:t>
            </a:r>
            <a:r>
              <a:rPr lang="en-GB"/>
              <a:t>, unlike a peer-to-peer network, where all of the devices can fulfill requests. </a:t>
            </a:r>
            <a:endParaRPr/>
          </a:p>
        </p:txBody>
      </p:sp>
      <p:sp>
        <p:nvSpPr>
          <p:cNvPr id="136" name="Google Shape;136;p1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Client–server model</a:t>
            </a:r>
            <a:endParaRPr/>
          </a:p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1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725" y="1354725"/>
            <a:ext cx="790250" cy="1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5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254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4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6134600" y="954525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47366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63125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78780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7" name="Google Shape;147;p14"/>
          <p:cNvCxnSpPr>
            <a:stCxn id="139" idx="2"/>
            <a:endCxn id="140" idx="0"/>
          </p:cNvCxnSpPr>
          <p:nvPr/>
        </p:nvCxnSpPr>
        <p:spPr>
          <a:xfrm flipH="1">
            <a:off x="52089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4"/>
          <p:cNvCxnSpPr>
            <a:stCxn id="139" idx="2"/>
            <a:endCxn id="141" idx="0"/>
          </p:cNvCxnSpPr>
          <p:nvPr/>
        </p:nvCxnSpPr>
        <p:spPr>
          <a:xfrm>
            <a:off x="6784850" y="2706224"/>
            <a:ext cx="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4"/>
          <p:cNvCxnSpPr>
            <a:stCxn id="139" idx="2"/>
            <a:endCxn id="142" idx="0"/>
          </p:cNvCxnSpPr>
          <p:nvPr/>
        </p:nvCxnSpPr>
        <p:spPr>
          <a:xfrm>
            <a:off x="67848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In groups of 3, you will take part in an unplugged activity where you act out various scenarios performed using the </a:t>
            </a:r>
            <a:r>
              <a:rPr b="1" lang="en-GB"/>
              <a:t>client–server model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Read your instructions on the </a:t>
            </a:r>
            <a:r>
              <a:rPr b="1" lang="en-GB"/>
              <a:t>activity 1</a:t>
            </a:r>
            <a:r>
              <a:rPr lang="en-GB"/>
              <a:t> sheet carefully to set up the task. </a:t>
            </a:r>
            <a:r>
              <a:rPr b="1" lang="en-GB"/>
              <a:t>Scenario one</a:t>
            </a:r>
            <a:r>
              <a:rPr lang="en-GB"/>
              <a:t> will be completed together using the following slides. </a:t>
            </a:r>
            <a:endParaRPr/>
          </a:p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Client–server model</a:t>
            </a:r>
            <a:endParaRPr/>
          </a:p>
        </p:txBody>
      </p:sp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58" name="Google Shape;1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874" y="1170125"/>
            <a:ext cx="3467949" cy="36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Office worker 1</a:t>
            </a:r>
            <a:r>
              <a:rPr lang="en-GB"/>
              <a:t> sends a request for the file </a:t>
            </a:r>
            <a:r>
              <a:rPr b="1" lang="en-GB"/>
              <a:t>Company_logo.png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Server</a:t>
            </a:r>
            <a:r>
              <a:rPr lang="en-GB"/>
              <a:t> receives the request and sends the file </a:t>
            </a:r>
            <a:r>
              <a:rPr b="1" lang="en-GB"/>
              <a:t>Company_logo.png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Office worker 2</a:t>
            </a:r>
            <a:r>
              <a:rPr lang="en-GB"/>
              <a:t> sends a print request for the file </a:t>
            </a:r>
            <a:r>
              <a:rPr b="1" lang="en-GB"/>
              <a:t>Annual_budget.xls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Server</a:t>
            </a:r>
            <a:r>
              <a:rPr lang="en-GB"/>
              <a:t> actions the print request from </a:t>
            </a:r>
            <a:r>
              <a:rPr b="1" lang="en-GB"/>
              <a:t>Office worker 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Scenario 1</a:t>
            </a:r>
            <a:endParaRPr/>
          </a:p>
        </p:txBody>
      </p:sp>
      <p:sp>
        <p:nvSpPr>
          <p:cNvPr id="165" name="Google Shape;165;p1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1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67" name="Google Shape;1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613" y="482900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9725" y="1354725"/>
            <a:ext cx="790250" cy="1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65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254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4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 txBox="1"/>
          <p:nvPr/>
        </p:nvSpPr>
        <p:spPr>
          <a:xfrm>
            <a:off x="6134600" y="954525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47366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63125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78780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76" name="Google Shape;176;p16"/>
          <p:cNvCxnSpPr>
            <a:stCxn id="168" idx="2"/>
            <a:endCxn id="169" idx="0"/>
          </p:cNvCxnSpPr>
          <p:nvPr/>
        </p:nvCxnSpPr>
        <p:spPr>
          <a:xfrm flipH="1">
            <a:off x="52089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16"/>
          <p:cNvCxnSpPr>
            <a:stCxn id="168" idx="2"/>
            <a:endCxn id="170" idx="0"/>
          </p:cNvCxnSpPr>
          <p:nvPr/>
        </p:nvCxnSpPr>
        <p:spPr>
          <a:xfrm>
            <a:off x="6784850" y="2706224"/>
            <a:ext cx="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16"/>
          <p:cNvCxnSpPr>
            <a:stCxn id="168" idx="2"/>
            <a:endCxn id="171" idx="0"/>
          </p:cNvCxnSpPr>
          <p:nvPr/>
        </p:nvCxnSpPr>
        <p:spPr>
          <a:xfrm>
            <a:off x="67848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-GB"/>
              <a:t>(optional) </a:t>
            </a:r>
            <a:r>
              <a:rPr b="1" lang="en-GB"/>
              <a:t>Office worker 3</a:t>
            </a:r>
            <a:r>
              <a:rPr lang="en-GB"/>
              <a:t> sends a request for the file </a:t>
            </a:r>
            <a:r>
              <a:rPr b="1" lang="en-GB"/>
              <a:t>Website_animation.gif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-GB"/>
              <a:t>(optional) </a:t>
            </a:r>
            <a:r>
              <a:rPr b="1" lang="en-GB"/>
              <a:t>Server</a:t>
            </a:r>
            <a:r>
              <a:rPr lang="en-GB"/>
              <a:t> receives the request and sends the file </a:t>
            </a:r>
            <a:r>
              <a:rPr b="1" lang="en-GB"/>
              <a:t>Website_animation.gif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b="1" lang="en-GB"/>
              <a:t>Office worker 1</a:t>
            </a:r>
            <a:r>
              <a:rPr lang="en-GB"/>
              <a:t> sends a print request for the file </a:t>
            </a:r>
            <a:r>
              <a:rPr b="1" lang="en-GB"/>
              <a:t>Welcome_letter.doc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b="1" lang="en-GB"/>
              <a:t>Server</a:t>
            </a:r>
            <a:r>
              <a:rPr lang="en-GB"/>
              <a:t> actions the print request from </a:t>
            </a:r>
            <a:r>
              <a:rPr b="1" lang="en-GB"/>
              <a:t>Office worker 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Scenario 1</a:t>
            </a:r>
            <a:endParaRPr/>
          </a:p>
        </p:txBody>
      </p:sp>
      <p:sp>
        <p:nvSpPr>
          <p:cNvPr id="185" name="Google Shape;185;p1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" name="Google Shape;186;p1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187" name="Google Shape;1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613" y="482900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9725" y="1354725"/>
            <a:ext cx="790250" cy="1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65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254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84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7"/>
          <p:cNvSpPr txBox="1"/>
          <p:nvPr/>
        </p:nvSpPr>
        <p:spPr>
          <a:xfrm>
            <a:off x="6134600" y="954525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47366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63125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78780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96" name="Google Shape;196;p17"/>
          <p:cNvCxnSpPr>
            <a:stCxn id="188" idx="2"/>
            <a:endCxn id="189" idx="0"/>
          </p:cNvCxnSpPr>
          <p:nvPr/>
        </p:nvCxnSpPr>
        <p:spPr>
          <a:xfrm flipH="1">
            <a:off x="52089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17"/>
          <p:cNvCxnSpPr>
            <a:stCxn id="188" idx="2"/>
            <a:endCxn id="190" idx="0"/>
          </p:cNvCxnSpPr>
          <p:nvPr/>
        </p:nvCxnSpPr>
        <p:spPr>
          <a:xfrm>
            <a:off x="6784850" y="2706224"/>
            <a:ext cx="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17"/>
          <p:cNvCxnSpPr>
            <a:stCxn id="188" idx="2"/>
            <a:endCxn id="191" idx="0"/>
          </p:cNvCxnSpPr>
          <p:nvPr/>
        </p:nvCxnSpPr>
        <p:spPr>
          <a:xfrm>
            <a:off x="67848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CCE Slides">
  <a:themeElements>
    <a:clrScheme name="Simple Light">
      <a:dk1>
        <a:srgbClr val="5B5BA5"/>
      </a:dk1>
      <a:lt1>
        <a:srgbClr val="FFFFFF"/>
      </a:lt1>
      <a:dk2>
        <a:srgbClr val="E9E9F3"/>
      </a:dk2>
      <a:lt2>
        <a:srgbClr val="F2F6FC"/>
      </a:lt2>
      <a:accent1>
        <a:srgbClr val="E9F7FC"/>
      </a:accent1>
      <a:accent2>
        <a:srgbClr val="FFEFDA"/>
      </a:accent2>
      <a:accent3>
        <a:srgbClr val="ECF8F5"/>
      </a:accent3>
      <a:accent4>
        <a:srgbClr val="FEF2F6"/>
      </a:accent4>
      <a:accent5>
        <a:srgbClr val="E6E6EA"/>
      </a:accent5>
      <a:accent6>
        <a:srgbClr val="F0F6ED"/>
      </a:accent6>
      <a:hlink>
        <a:srgbClr val="3197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